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10"/>
  </p:notesMasterIdLst>
  <p:handoutMasterIdLst>
    <p:handoutMasterId r:id="rId11"/>
  </p:handoutMasterIdLst>
  <p:sldIdLst>
    <p:sldId id="551" r:id="rId2"/>
    <p:sldId id="572" r:id="rId3"/>
    <p:sldId id="553" r:id="rId4"/>
    <p:sldId id="538" r:id="rId5"/>
    <p:sldId id="536" r:id="rId6"/>
    <p:sldId id="573" r:id="rId7"/>
    <p:sldId id="575" r:id="rId8"/>
    <p:sldId id="569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2627" autoAdjust="0"/>
  </p:normalViewPr>
  <p:slideViewPr>
    <p:cSldViewPr>
      <p:cViewPr>
        <p:scale>
          <a:sx n="77" d="100"/>
          <a:sy n="77" d="100"/>
        </p:scale>
        <p:origin x="-115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ahoma" charset="0"/>
              </a:defRPr>
            </a:lvl1pPr>
          </a:lstStyle>
          <a:p>
            <a:pPr>
              <a:defRPr/>
            </a:pPr>
            <a:fld id="{3AFAAE7B-DB1F-4BEE-B6E5-88915CF2E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54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82" name="Rectangle 1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1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5584" name="Rectangle 1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65585" name="Rectangle 1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5586" name="Rectangle 1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5587" name="Rectangle 1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ahoma" charset="0"/>
              </a:defRPr>
            </a:lvl1pPr>
          </a:lstStyle>
          <a:p>
            <a:pPr>
              <a:defRPr/>
            </a:pPr>
            <a:fld id="{B13F0CD8-850A-4AD5-9CF5-20B63D4C4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06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9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20000"/>
              </a:spcBef>
            </a:pPr>
            <a:fld id="{50898C30-98CD-408E-A704-2A4B1ABE3A53}" type="slidenum">
              <a:rPr lang="ru-RU" altLang="ru-RU" sz="1200">
                <a:latin typeface="Tahoma" pitchFamily="34" charset="0"/>
              </a:rPr>
              <a:pPr algn="r">
                <a:spcBef>
                  <a:spcPct val="20000"/>
                </a:spcBef>
              </a:pPr>
              <a:t>1</a:t>
            </a:fld>
            <a:endParaRPr lang="ru-RU" altLang="ru-RU" sz="1200">
              <a:latin typeface="Tahoma" pitchFamily="34" charset="0"/>
            </a:endParaRPr>
          </a:p>
        </p:txBody>
      </p:sp>
      <p:sp>
        <p:nvSpPr>
          <p:cNvPr id="266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9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20000"/>
              </a:spcBef>
            </a:pPr>
            <a:fld id="{50898C30-98CD-408E-A704-2A4B1ABE3A53}" type="slidenum">
              <a:rPr lang="ru-RU" altLang="ru-RU" sz="1200">
                <a:latin typeface="Tahoma" pitchFamily="34" charset="0"/>
              </a:rPr>
              <a:pPr algn="r">
                <a:spcBef>
                  <a:spcPct val="20000"/>
                </a:spcBef>
              </a:pPr>
              <a:t>2</a:t>
            </a:fld>
            <a:endParaRPr lang="ru-RU" altLang="ru-RU" sz="1200" dirty="0">
              <a:latin typeface="Tahoma" pitchFamily="34" charset="0"/>
            </a:endParaRPr>
          </a:p>
        </p:txBody>
      </p:sp>
      <p:sp>
        <p:nvSpPr>
          <p:cNvPr id="266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7F91AA-47D2-4D7D-813C-7B731FC1E9C4}" type="slidenum">
              <a:rPr lang="ru-RU" altLang="ru-RU" smtClean="0">
                <a:latin typeface="Tahoma" pitchFamily="34" charset="0"/>
              </a:rPr>
              <a:pPr/>
              <a:t>4</a:t>
            </a:fld>
            <a:endParaRPr lang="ru-RU" altLang="ru-RU" dirty="0" smtClean="0">
              <a:latin typeface="Tahoma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ABE4B8-635B-4661-B3A1-29F0AD714311}" type="slidenum">
              <a:rPr lang="ru-RU" altLang="ru-RU" smtClean="0">
                <a:latin typeface="Tahoma" pitchFamily="34" charset="0"/>
              </a:rPr>
              <a:pPr/>
              <a:t>5</a:t>
            </a:fld>
            <a:endParaRPr lang="ru-RU" altLang="ru-RU" dirty="0" smtClean="0">
              <a:latin typeface="Tahoma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426DB-FEDF-409C-820E-28DE23B42EAB}" type="datetime1">
              <a:rPr lang="ru-RU" smtClean="0"/>
              <a:pPr>
                <a:defRPr/>
              </a:pPr>
              <a:t>09.12.2019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6C648-D8FE-4CBC-A61D-AF39C3AECBE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036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F844-B8A4-4FFA-B55D-3032CBB6CCD0}" type="datetime1">
              <a:rPr lang="ru-RU" smtClean="0"/>
              <a:pPr>
                <a:defRPr/>
              </a:pPr>
              <a:t>09.12.2019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C560-E1DC-4981-9A17-3F903061A8D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6467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DF1D8-71B9-46FA-995F-3A9308982B45}" type="datetime1">
              <a:rPr lang="ru-RU" smtClean="0"/>
              <a:pPr>
                <a:defRPr/>
              </a:pPr>
              <a:t>09.12.2019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7013-1CD2-4F42-8923-F69D1828548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3045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2286000"/>
            <a:ext cx="36957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2500" y="2286000"/>
            <a:ext cx="36957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646A0-0F6E-4C28-A676-E2F85BCD5788}" type="datetime1">
              <a:rPr lang="ru-RU"/>
              <a:pPr>
                <a:defRPr/>
              </a:pPr>
              <a:t>09.12.2019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5FB12-411D-4EC4-93CE-D5834319A34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6101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9CC4E-976A-49A2-914E-3220E08B51C9}" type="datetime1">
              <a:rPr lang="ru-RU" smtClean="0"/>
              <a:pPr>
                <a:defRPr/>
              </a:pPr>
              <a:t>09.12.2019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57C22-7EF9-45F5-B5AA-60BE9B5271E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7266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BA5C2-2CB3-4CA9-A3E3-6F71948500D2}" type="datetime1">
              <a:rPr lang="ru-RU" smtClean="0"/>
              <a:pPr>
                <a:defRPr/>
              </a:pPr>
              <a:t>09.12.2019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BCF7-CCB8-4AD8-8DDF-A29BC4E9A12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8557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27874-DE33-4A9A-9811-09832EA091A6}" type="datetime1">
              <a:rPr lang="ru-RU" smtClean="0"/>
              <a:pPr>
                <a:defRPr/>
              </a:pPr>
              <a:t>09.12.2019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FE18A-3CF0-4B11-A50C-B216C88D2A5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1477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7A40B-08EE-4B8C-989D-CBD4D1640273}" type="datetime1">
              <a:rPr lang="ru-RU" smtClean="0"/>
              <a:pPr>
                <a:defRPr/>
              </a:pPr>
              <a:t>09.12.2019</a:t>
            </a:fld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3A5A3-CECD-426B-9F3B-973F7AC83D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3070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3B725-1831-49F2-A0D9-23377E611FFB}" type="datetime1">
              <a:rPr lang="ru-RU" smtClean="0"/>
              <a:pPr>
                <a:defRPr/>
              </a:pPr>
              <a:t>09.12.2019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8C31E-900E-4605-BD47-8CF4FEEE812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5314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54F41-1A01-4A28-B7A5-B5F0A7BD2697}" type="datetime1">
              <a:rPr lang="ru-RU" smtClean="0"/>
              <a:pPr>
                <a:defRPr/>
              </a:pPr>
              <a:t>09.12.2019</a:t>
            </a:fld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68D2-65E1-484B-83E9-5F18A4F7F78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1606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DABE2-8E31-4157-8499-BF15A0F42F55}" type="datetime1">
              <a:rPr lang="ru-RU" smtClean="0"/>
              <a:pPr>
                <a:defRPr/>
              </a:pPr>
              <a:t>09.12.2019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9B6BA-A125-4F35-B96B-6F43D0C5EE2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7065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D9470-4934-48EC-AAFA-10DA4AFDBD71}" type="datetime1">
              <a:rPr lang="ru-RU" smtClean="0"/>
              <a:pPr>
                <a:defRPr/>
              </a:pPr>
              <a:t>09.12.2019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EFEC2-489B-4EB5-BF33-0E02A70C74A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601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C9151C5F-B269-4FBA-AB7C-A5805B244FB2}" type="datetime1">
              <a:rPr lang="ru-RU" smtClean="0"/>
              <a:pPr>
                <a:defRPr/>
              </a:pPr>
              <a:t>09.12.2019</a:t>
            </a:fld>
            <a:endParaRPr lang="ru-R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40CB7C4-45FC-465A-853A-9A064CE9CC2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6"/>
          <p:cNvSpPr txBox="1">
            <a:spLocks noGrp="1"/>
          </p:cNvSpPr>
          <p:nvPr/>
        </p:nvSpPr>
        <p:spPr bwMode="auto"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C4D8CE75-54DF-4527-AF6B-CD4312A93DCF}" type="slidenum">
              <a:rPr lang="ru-RU" altLang="en-US" sz="1400">
                <a:latin typeface="Arial" charset="0"/>
              </a:rPr>
              <a:pPr algn="r" eaLnBrk="1" hangingPunct="1">
                <a:buFontTx/>
                <a:buNone/>
              </a:pPr>
              <a:t>1</a:t>
            </a:fld>
            <a:endParaRPr lang="ru-RU" altLang="en-US" sz="1400" dirty="0">
              <a:latin typeface="Arial" charset="0"/>
            </a:endParaRPr>
          </a:p>
        </p:txBody>
      </p:sp>
      <p:sp>
        <p:nvSpPr>
          <p:cNvPr id="3075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14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>МДОУ </a:t>
            </a:r>
            <a:r>
              <a:rPr lang="ru-RU" altLang="ru-RU" dirty="0" err="1" smtClean="0"/>
              <a:t>Туркинский</a:t>
            </a:r>
            <a:r>
              <a:rPr lang="ru-RU" altLang="ru-RU" dirty="0" smtClean="0"/>
              <a:t> детский сад «Теремок»</a:t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>Непосредственная образовательная деятельность</a:t>
            </a:r>
            <a:br>
              <a:rPr lang="ru-RU" altLang="ru-RU" dirty="0" smtClean="0"/>
            </a:br>
            <a:r>
              <a:rPr lang="ru-RU" altLang="ru-RU" dirty="0" smtClean="0"/>
              <a:t>«Правила безопасного поведения в сети интернет» для детей подготовительной группы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6"/>
          <p:cNvSpPr txBox="1">
            <a:spLocks noGrp="1"/>
          </p:cNvSpPr>
          <p:nvPr/>
        </p:nvSpPr>
        <p:spPr bwMode="auto"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C4D8CE75-54DF-4527-AF6B-CD4312A93DCF}" type="slidenum">
              <a:rPr lang="ru-RU" altLang="en-US" sz="1400">
                <a:latin typeface="Arial" charset="0"/>
              </a:rPr>
              <a:pPr algn="r" eaLnBrk="1" hangingPunct="1">
                <a:buFontTx/>
                <a:buNone/>
              </a:pPr>
              <a:t>2</a:t>
            </a:fld>
            <a:endParaRPr lang="ru-RU" altLang="en-US" sz="1400">
              <a:latin typeface="Arial" charset="0"/>
            </a:endParaRPr>
          </a:p>
        </p:txBody>
      </p:sp>
      <p:sp>
        <p:nvSpPr>
          <p:cNvPr id="3075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14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>Актуальность: </a:t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3100" dirty="0" smtClean="0"/>
              <a:t>Современные дети уже к пяти годам начинают самостоятельно пользоваться телефонами, планшетами, компьютерами и вести все более самостоятельную жизнь  в сети интернет без контроля родителей. Дети </a:t>
            </a:r>
            <a:r>
              <a:rPr lang="ru-RU" altLang="ru-RU" sz="3100" dirty="0" smtClean="0"/>
              <a:t>не </a:t>
            </a:r>
            <a:r>
              <a:rPr lang="ru-RU" altLang="ru-RU" sz="3100" dirty="0" smtClean="0"/>
              <a:t>задумываются об опасностях , которые их могут подстерегать в сетях. Наша задача- предупредить об этом, снизить риск возникновения опасных </a:t>
            </a:r>
            <a:r>
              <a:rPr lang="ru-RU" altLang="ru-RU" sz="3100" dirty="0" err="1" smtClean="0"/>
              <a:t>ситуацийх</a:t>
            </a:r>
            <a:r>
              <a:rPr lang="ru-RU" altLang="ru-RU" sz="3100" dirty="0" smtClean="0"/>
              <a:t>, и предложить детям интересные альтернативные варианты пользования интернетом</a:t>
            </a:r>
          </a:p>
        </p:txBody>
      </p:sp>
    </p:spTree>
    <p:extLst>
      <p:ext uri="{BB962C8B-B14F-4D97-AF65-F5344CB8AC3E}">
        <p14:creationId xmlns:p14="http://schemas.microsoft.com/office/powerpoint/2010/main" val="29458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Цели: 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4000" dirty="0" smtClean="0">
                <a:solidFill>
                  <a:srgbClr val="000000"/>
                </a:solidFill>
                <a:latin typeface="Constantia, serif"/>
              </a:rPr>
              <a:t>Обеспечение информационной </a:t>
            </a:r>
            <a:r>
              <a:rPr lang="ru-RU" sz="4000" dirty="0" smtClean="0">
                <a:solidFill>
                  <a:srgbClr val="000000"/>
                </a:solidFill>
                <a:latin typeface="Constantia, serif"/>
              </a:rPr>
              <a:t>безопасности</a:t>
            </a:r>
            <a:br>
              <a:rPr lang="ru-RU" sz="4000" dirty="0" smtClean="0">
                <a:solidFill>
                  <a:srgbClr val="000000"/>
                </a:solidFill>
                <a:latin typeface="Constantia, serif"/>
              </a:rPr>
            </a:br>
            <a:r>
              <a:rPr lang="ru-RU" sz="4000" dirty="0" smtClean="0">
                <a:solidFill>
                  <a:srgbClr val="000000"/>
                </a:solidFill>
                <a:latin typeface="Constantia, serif"/>
              </a:rPr>
              <a:t> детей путем привития им навыков </a:t>
            </a:r>
            <a:r>
              <a:rPr lang="ru-RU" sz="4000" dirty="0" smtClean="0">
                <a:solidFill>
                  <a:srgbClr val="000000"/>
                </a:solidFill>
                <a:latin typeface="Constantia, serif"/>
              </a:rPr>
              <a:t>ответственного и</a:t>
            </a:r>
            <a:r>
              <a:rPr lang="ru-RU" sz="4000" dirty="0" smtClean="0">
                <a:solidFill>
                  <a:srgbClr val="000000"/>
                </a:solidFill>
                <a:latin typeface="Constantia, serif"/>
              </a:rPr>
              <a:t> </a:t>
            </a:r>
            <a:r>
              <a:rPr lang="ru-RU" sz="4000" dirty="0" smtClean="0">
                <a:solidFill>
                  <a:srgbClr val="000000"/>
                </a:solidFill>
                <a:latin typeface="Constantia, serif"/>
              </a:rPr>
              <a:t>безопасного</a:t>
            </a:r>
            <a:br>
              <a:rPr lang="ru-RU" sz="4000" dirty="0" smtClean="0">
                <a:solidFill>
                  <a:srgbClr val="000000"/>
                </a:solidFill>
                <a:latin typeface="Constantia, serif"/>
              </a:rPr>
            </a:br>
            <a:r>
              <a:rPr lang="ru-RU" sz="4000" dirty="0" smtClean="0">
                <a:solidFill>
                  <a:srgbClr val="000000"/>
                </a:solidFill>
                <a:latin typeface="Constantia, serif"/>
              </a:rPr>
              <a:t> поведения в современной информационно-коммуникационной среде</a:t>
            </a:r>
            <a:r>
              <a:rPr lang="ru-RU" dirty="0" smtClean="0">
                <a:solidFill>
                  <a:srgbClr val="000000"/>
                </a:solidFill>
                <a:latin typeface="Constantia, serif"/>
              </a:rPr>
              <a:t>.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362200" y="4419600"/>
            <a:ext cx="4629150" cy="1752600"/>
          </a:xfrm>
        </p:spPr>
        <p:txBody>
          <a:bodyPr/>
          <a:lstStyle/>
          <a:p>
            <a:pPr eaLnBrk="1" hangingPunct="1"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9800" y="3352800"/>
            <a:ext cx="3124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2"/>
          <p:cNvSpPr>
            <a:spLocks noGrp="1" noChangeArrowheads="1"/>
          </p:cNvSpPr>
          <p:nvPr>
            <p:ph type="title"/>
          </p:nvPr>
        </p:nvSpPr>
        <p:spPr>
          <a:xfrm>
            <a:off x="838200" y="10297"/>
            <a:ext cx="7543800" cy="6858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b="1" i="1" dirty="0" smtClean="0">
                <a:solidFill>
                  <a:srgbClr val="000000"/>
                </a:solidFill>
                <a:latin typeface="Constantia, serif"/>
                <a:ea typeface="+mn-ea"/>
              </a:rPr>
              <a:t/>
            </a:r>
            <a:br>
              <a:rPr lang="ru-RU" b="1" i="1" dirty="0" smtClean="0">
                <a:solidFill>
                  <a:srgbClr val="000000"/>
                </a:solidFill>
                <a:latin typeface="Constantia, serif"/>
                <a:ea typeface="+mn-ea"/>
              </a:rPr>
            </a:br>
            <a:r>
              <a:rPr lang="ru-RU" b="1" i="1" dirty="0">
                <a:solidFill>
                  <a:srgbClr val="000000"/>
                </a:solidFill>
                <a:latin typeface="Constantia, serif"/>
                <a:ea typeface="+mn-ea"/>
              </a:rPr>
              <a:t/>
            </a:r>
            <a:br>
              <a:rPr lang="ru-RU" b="1" i="1" dirty="0">
                <a:solidFill>
                  <a:srgbClr val="000000"/>
                </a:solidFill>
                <a:latin typeface="Constantia, serif"/>
                <a:ea typeface="+mn-ea"/>
              </a:rPr>
            </a:br>
            <a:r>
              <a:rPr lang="ru-RU" b="1" i="1" dirty="0" smtClean="0">
                <a:solidFill>
                  <a:srgbClr val="000000"/>
                </a:solidFill>
                <a:latin typeface="Constantia, serif"/>
                <a:ea typeface="+mn-ea"/>
              </a:rPr>
              <a:t>Задачи</a:t>
            </a:r>
            <a:r>
              <a:rPr lang="ru-RU" b="1" i="1" dirty="0">
                <a:solidFill>
                  <a:srgbClr val="000000"/>
                </a:solidFill>
                <a:latin typeface="Constantia, serif"/>
                <a:ea typeface="+mn-ea"/>
              </a:rPr>
              <a:t>:</a:t>
            </a:r>
            <a:r>
              <a:rPr lang="ru-RU" dirty="0">
                <a:solidFill>
                  <a:srgbClr val="000000"/>
                </a:solidFill>
                <a:latin typeface="Open Sans"/>
                <a:ea typeface="+mn-ea"/>
              </a:rPr>
              <a:t/>
            </a:r>
            <a:br>
              <a:rPr lang="ru-RU" dirty="0">
                <a:solidFill>
                  <a:srgbClr val="000000"/>
                </a:solidFill>
                <a:latin typeface="Open Sans"/>
                <a:ea typeface="+mn-ea"/>
              </a:rPr>
            </a:br>
            <a:endParaRPr lang="ru-RU" altLang="ru-RU" b="1" dirty="0" smtClean="0">
              <a:solidFill>
                <a:srgbClr val="002060"/>
              </a:solidFill>
            </a:endParaRPr>
          </a:p>
        </p:txBody>
      </p:sp>
      <p:sp>
        <p:nvSpPr>
          <p:cNvPr id="5123" name="Rectangle 23"/>
          <p:cNvSpPr>
            <a:spLocks noGrp="1" noChangeArrowheads="1"/>
          </p:cNvSpPr>
          <p:nvPr>
            <p:ph idx="1"/>
          </p:nvPr>
        </p:nvSpPr>
        <p:spPr>
          <a:xfrm>
            <a:off x="26988" y="1041400"/>
            <a:ext cx="7288212" cy="5791200"/>
          </a:xfrm>
        </p:spPr>
        <p:txBody>
          <a:bodyPr/>
          <a:lstStyle/>
          <a:p>
            <a:r>
              <a:rPr lang="ru-RU" sz="2000" dirty="0" smtClean="0">
                <a:solidFill>
                  <a:srgbClr val="000000"/>
                </a:solidFill>
                <a:latin typeface="Constantia, serif"/>
              </a:rPr>
              <a:t>1</a:t>
            </a:r>
            <a:r>
              <a:rPr lang="ru-RU" sz="2800" dirty="0">
                <a:solidFill>
                  <a:srgbClr val="000000"/>
                </a:solidFill>
                <a:latin typeface="Constantia, serif"/>
              </a:rPr>
              <a:t>. Изучить информированность детей о безопасной работе в сети Интернет;</a:t>
            </a:r>
            <a:endParaRPr lang="ru-RU" sz="2800" dirty="0">
              <a:solidFill>
                <a:srgbClr val="000000"/>
              </a:solidFill>
              <a:latin typeface="Open Sans"/>
            </a:endParaRPr>
          </a:p>
          <a:p>
            <a:r>
              <a:rPr lang="ru-RU" sz="2800" dirty="0">
                <a:solidFill>
                  <a:srgbClr val="000000"/>
                </a:solidFill>
                <a:latin typeface="Constantia, serif"/>
              </a:rPr>
              <a:t>2. Познакомить </a:t>
            </a:r>
            <a:r>
              <a:rPr lang="ru-RU" sz="2800" dirty="0" smtClean="0">
                <a:solidFill>
                  <a:srgbClr val="000000"/>
                </a:solidFill>
                <a:latin typeface="Constantia, serif"/>
              </a:rPr>
              <a:t>с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Constantia, serif"/>
              </a:rPr>
              <a:t>правилами</a:t>
            </a:r>
            <a:r>
              <a:rPr lang="ru-RU" sz="2800" dirty="0">
                <a:solidFill>
                  <a:srgbClr val="000000"/>
                </a:solidFill>
                <a:latin typeface="Constantia, serif"/>
              </a:rPr>
              <a:t> безопасной работы в Интернете;</a:t>
            </a:r>
            <a:endParaRPr lang="ru-RU" sz="2800" dirty="0">
              <a:solidFill>
                <a:srgbClr val="000000"/>
              </a:solidFill>
              <a:latin typeface="Open Sans"/>
            </a:endParaRPr>
          </a:p>
          <a:p>
            <a:r>
              <a:rPr lang="ru-RU" sz="2800" dirty="0">
                <a:solidFill>
                  <a:srgbClr val="000000"/>
                </a:solidFill>
                <a:latin typeface="Constantia, serif"/>
              </a:rPr>
              <a:t>3. Учить ориентироваться в информационном пространстве;</a:t>
            </a:r>
            <a:endParaRPr lang="ru-RU" sz="2800" dirty="0">
              <a:solidFill>
                <a:srgbClr val="000000"/>
              </a:solidFill>
              <a:latin typeface="Open Sans"/>
            </a:endParaRPr>
          </a:p>
          <a:p>
            <a:r>
              <a:rPr lang="ru-RU" sz="2800" dirty="0">
                <a:solidFill>
                  <a:srgbClr val="000000"/>
                </a:solidFill>
                <a:latin typeface="Constantia, serif"/>
              </a:rPr>
              <a:t>4. Формировать информационную культуру детей;</a:t>
            </a:r>
            <a:endParaRPr lang="ru-RU" sz="2800" dirty="0">
              <a:solidFill>
                <a:srgbClr val="000000"/>
              </a:solidFill>
              <a:latin typeface="Open Sans"/>
            </a:endParaRPr>
          </a:p>
          <a:p>
            <a:r>
              <a:rPr lang="ru-RU" sz="2800" dirty="0">
                <a:solidFill>
                  <a:srgbClr val="000000"/>
                </a:solidFill>
                <a:latin typeface="Constantia, serif"/>
              </a:rPr>
              <a:t>5. Воспитывать дисциплинированность при работе в сети.</a:t>
            </a:r>
            <a:endParaRPr lang="ru-RU" sz="2800" dirty="0">
              <a:solidFill>
                <a:srgbClr val="000000"/>
              </a:solidFill>
              <a:latin typeface="Open Sans"/>
            </a:endParaRPr>
          </a:p>
          <a:p>
            <a:pPr marL="0" indent="0" algn="just" eaLnBrk="1" hangingPunct="1">
              <a:buFontTx/>
              <a:buNone/>
            </a:pPr>
            <a:endParaRPr lang="ru-RU" alt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512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buFontTx/>
              <a:buNone/>
            </a:pPr>
            <a:fld id="{76E660D6-F409-407A-BAAD-F5DB914157CE}" type="slidenum">
              <a:rPr lang="ru-RU" altLang="en-US" sz="1400" smtClean="0">
                <a:latin typeface="Arial" charset="0"/>
              </a:rPr>
              <a:pPr>
                <a:buFontTx/>
                <a:buNone/>
              </a:pPr>
              <a:t>4</a:t>
            </a:fld>
            <a:endParaRPr lang="ru-RU" altLang="en-US" sz="1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dirty="0">
                <a:solidFill>
                  <a:srgbClr val="000000"/>
                </a:solidFill>
                <a:latin typeface="Constantia"/>
              </a:rPr>
              <a:t>Оборудование:</a:t>
            </a:r>
            <a:endParaRPr lang="ru-RU" altLang="ru-RU" sz="5400" b="1" dirty="0" smtClean="0">
              <a:solidFill>
                <a:srgbClr val="002060"/>
              </a:solidFill>
            </a:endParaRPr>
          </a:p>
        </p:txBody>
      </p:sp>
      <p:sp>
        <p:nvSpPr>
          <p:cNvPr id="4099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86000"/>
            <a:ext cx="8305800" cy="3657600"/>
          </a:xfrm>
        </p:spPr>
        <p:txBody>
          <a:bodyPr/>
          <a:lstStyle/>
          <a:p>
            <a:r>
              <a:rPr lang="ru-RU" sz="3600" dirty="0">
                <a:solidFill>
                  <a:srgbClr val="000000"/>
                </a:solidFill>
                <a:latin typeface="Constantia, serif"/>
              </a:rPr>
              <a:t>Презентация </a:t>
            </a:r>
            <a:r>
              <a:rPr lang="ru-RU" sz="3600" i="1" dirty="0">
                <a:solidFill>
                  <a:srgbClr val="000000"/>
                </a:solidFill>
                <a:latin typeface="Constantia, serif"/>
              </a:rPr>
              <a:t>«правила безопасного поведения в Интернете»</a:t>
            </a:r>
            <a:r>
              <a:rPr lang="ru-RU" sz="3600" dirty="0">
                <a:solidFill>
                  <a:srgbClr val="000000"/>
                </a:solidFill>
                <a:latin typeface="Constantia, serif"/>
              </a:rPr>
              <a:t>, видеофайлы</a:t>
            </a:r>
            <a:endParaRPr lang="ru-RU" sz="3600" dirty="0">
              <a:solidFill>
                <a:srgbClr val="000000"/>
              </a:solidFill>
              <a:latin typeface="Open Sans"/>
            </a:endParaRPr>
          </a:p>
          <a:p>
            <a:r>
              <a:rPr lang="ru-RU" sz="3600" dirty="0">
                <a:solidFill>
                  <a:srgbClr val="000000"/>
                </a:solidFill>
                <a:latin typeface="Constantia, serif"/>
              </a:rPr>
              <a:t>проектор, </a:t>
            </a:r>
            <a:r>
              <a:rPr lang="ru-RU" sz="3600" dirty="0" smtClean="0">
                <a:solidFill>
                  <a:srgbClr val="000000"/>
                </a:solidFill>
                <a:latin typeface="Constantia, serif"/>
              </a:rPr>
              <a:t>персональный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0000"/>
                </a:solidFill>
                <a:latin typeface="Constantia, serif"/>
              </a:rPr>
              <a:t>компьютер</a:t>
            </a:r>
            <a:endParaRPr lang="ru-RU" sz="3600" dirty="0">
              <a:solidFill>
                <a:srgbClr val="000000"/>
              </a:solidFill>
              <a:latin typeface="Constantia, serif"/>
            </a:endParaRPr>
          </a:p>
          <a:p>
            <a:endParaRPr lang="ru-RU" sz="3600" dirty="0">
              <a:solidFill>
                <a:srgbClr val="000000"/>
              </a:solidFill>
              <a:latin typeface="Open Sans"/>
            </a:endParaRPr>
          </a:p>
          <a:p>
            <a:pPr algn="ctr" eaLnBrk="1" hangingPunct="1">
              <a:buFontTx/>
              <a:buNone/>
            </a:pPr>
            <a:endParaRPr lang="ru-RU" alt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410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buFontTx/>
              <a:buNone/>
            </a:pPr>
            <a:fld id="{A297CC02-B907-4AB8-8066-18BA274BBC2A}" type="slidenum">
              <a:rPr lang="ru-RU" altLang="en-US" sz="1400" smtClean="0">
                <a:latin typeface="Arial" charset="0"/>
              </a:rPr>
              <a:pPr>
                <a:buFontTx/>
                <a:buNone/>
              </a:pPr>
              <a:t>5</a:t>
            </a:fld>
            <a:endParaRPr lang="ru-RU" altLang="en-US" sz="1400" dirty="0" smtClean="0">
              <a:latin typeface="Arial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9800" y="3352800"/>
            <a:ext cx="3124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191000" cy="41910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89" y="1676400"/>
            <a:ext cx="4267200" cy="3962400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727874-DE33-4A9A-9811-09832EA091A6}" type="datetime1">
              <a:rPr lang="ru-RU" smtClean="0"/>
              <a:pPr>
                <a:defRPr/>
              </a:pPr>
              <a:t>09.12.2019</a:t>
            </a:fld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FE18A-3CF0-4B11-A50C-B216C88D2A51}" type="slidenum">
              <a:rPr lang="ru-RU" altLang="en-US" smtClean="0"/>
              <a:pPr>
                <a:defRPr/>
              </a:pPr>
              <a:t>6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2971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4343400" cy="43434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41" y="1752600"/>
            <a:ext cx="4343400" cy="4343400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727874-DE33-4A9A-9811-09832EA091A6}" type="datetime1">
              <a:rPr lang="ru-RU" smtClean="0"/>
              <a:pPr>
                <a:defRPr/>
              </a:pPr>
              <a:t>09.12.2019</a:t>
            </a:fld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FE18A-3CF0-4B11-A50C-B216C88D2A51}" type="slidenum">
              <a:rPr lang="ru-RU" altLang="en-US" smtClean="0"/>
              <a:pPr>
                <a:defRPr/>
              </a:pPr>
              <a:t>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6491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653657-3D4F-43C7-951D-271597DD88E1}" type="slidenum">
              <a:rPr lang="ru-RU" altLang="en-US" sz="1400" smtClean="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en-US" sz="1400" smtClean="0"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381000"/>
            <a:ext cx="7555466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81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>
              <a:defRPr/>
            </a:pPr>
            <a:r>
              <a:rPr lang="ru-RU" sz="8000" b="1" spc="50" dirty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81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внимание !</a:t>
            </a:r>
          </a:p>
        </p:txBody>
      </p:sp>
      <p:pic>
        <p:nvPicPr>
          <p:cNvPr id="2050" name="Picture 2" descr="C:\Users\Валентина59\Desktop\фото старшая 2018\110_0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25460"/>
            <a:ext cx="4096267" cy="30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Devochka-s-knigoy</Template>
  <TotalTime>883</TotalTime>
  <Words>29</Words>
  <Application>Microsoft Office PowerPoint</Application>
  <PresentationFormat>Экран (4:3)</PresentationFormat>
  <Paragraphs>29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Diseño predeterminado</vt:lpstr>
      <vt:lpstr>     МДОУ Туркинский детский сад «Теремок»  Непосредственная образовательная деятельность «Правила безопасного поведения в сети интернет» для детей подготовительной группы</vt:lpstr>
      <vt:lpstr>     Актуальность:   Современные дети уже к пяти годам начинают самостоятельно пользоваться телефонами, планшетами, компьютерами и вести все более самостоятельную жизнь  в сети интернет без контроля родителей. Дети не задумываются об опасностях , которые их могут подстерегать в сетях. Наша задача- предупредить об этом, снизить риск возникновения опасных ситуацийх, и предложить детям интересные альтернативные варианты пользования интернетом</vt:lpstr>
      <vt:lpstr>Цели:  Обеспечение информационной безопасности  детей путем привития им навыков ответственного и безопасного  поведения в современной информационно-коммуникационной среде. </vt:lpstr>
      <vt:lpstr>  Задачи: </vt:lpstr>
      <vt:lpstr>Оборудование: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Надежда</dc:creator>
  <cp:lastModifiedBy>Валентина</cp:lastModifiedBy>
  <cp:revision>75</cp:revision>
  <cp:lastPrinted>1601-01-01T00:00:00Z</cp:lastPrinted>
  <dcterms:created xsi:type="dcterms:W3CDTF">1601-01-01T00:00:00Z</dcterms:created>
  <dcterms:modified xsi:type="dcterms:W3CDTF">2019-12-09T06:40:43Z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